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13" r:id="rId4"/>
    <p:sldId id="316" r:id="rId5"/>
    <p:sldId id="319" r:id="rId6"/>
    <p:sldId id="307" r:id="rId7"/>
    <p:sldId id="308" r:id="rId8"/>
    <p:sldId id="309" r:id="rId9"/>
    <p:sldId id="310" r:id="rId10"/>
    <p:sldId id="317" r:id="rId11"/>
    <p:sldId id="318" r:id="rId12"/>
    <p:sldId id="311"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Pacemaker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870568" y="1793852"/>
            <a:ext cx="3962297" cy="2265877"/>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endParaRPr lang="en-GB" sz="1600"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18.1.6   Pacemaker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a:blip r:embed="rId2"/>
          <a:stretch>
            <a:fillRect/>
          </a:stretch>
        </p:blipFill>
        <p:spPr>
          <a:xfrm>
            <a:off x="6710411" y="1688723"/>
            <a:ext cx="3615241" cy="3017782"/>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1854" y="6470930"/>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leads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pic>
        <p:nvPicPr>
          <p:cNvPr id="3" name="Afbeelding 2"/>
          <p:cNvPicPr>
            <a:picLocks noChangeAspect="1"/>
          </p:cNvPicPr>
          <p:nvPr/>
        </p:nvPicPr>
        <p:blipFill>
          <a:blip r:embed="rId2"/>
          <a:stretch>
            <a:fillRect/>
          </a:stretch>
        </p:blipFill>
        <p:spPr>
          <a:xfrm>
            <a:off x="5724938" y="1405305"/>
            <a:ext cx="6211957" cy="2504195"/>
          </a:xfrm>
          <a:prstGeom prst="rect">
            <a:avLst/>
          </a:prstGeom>
        </p:spPr>
      </p:pic>
      <p:sp>
        <p:nvSpPr>
          <p:cNvPr id="5" name="Rechthoek 4"/>
          <p:cNvSpPr/>
          <p:nvPr/>
        </p:nvSpPr>
        <p:spPr>
          <a:xfrm>
            <a:off x="476249" y="1421321"/>
            <a:ext cx="4662281" cy="2246769"/>
          </a:xfrm>
          <a:prstGeom prst="rect">
            <a:avLst/>
          </a:prstGeom>
        </p:spPr>
        <p:txBody>
          <a:bodyPr wrap="square">
            <a:spAutoFit/>
          </a:bodyPr>
          <a:lstStyle/>
          <a:p>
            <a:r>
              <a:rPr lang="en-GB" sz="2000" dirty="0">
                <a:latin typeface="+mj-lt"/>
              </a:rPr>
              <a:t>One or two leads may be used, depending on the type of pacemaker. </a:t>
            </a:r>
            <a:r>
              <a:rPr lang="en-GB" sz="2000" dirty="0" smtClean="0">
                <a:latin typeface="+mj-lt"/>
              </a:rPr>
              <a:t>The </a:t>
            </a:r>
            <a:r>
              <a:rPr lang="en-GB" sz="2000" dirty="0">
                <a:latin typeface="+mj-lt"/>
              </a:rPr>
              <a:t>lead is an insulated wire consisting of a connector pin, lead body, fixation mechanism and at least one electrode. </a:t>
            </a:r>
            <a:r>
              <a:rPr lang="en-GB" sz="2000" dirty="0" smtClean="0">
                <a:latin typeface="+mj-lt"/>
              </a:rPr>
              <a:t>The </a:t>
            </a:r>
            <a:r>
              <a:rPr lang="en-GB" sz="2000" b="1" dirty="0">
                <a:solidFill>
                  <a:srgbClr val="7030A0"/>
                </a:solidFill>
                <a:latin typeface="+mj-lt"/>
              </a:rPr>
              <a:t>connector pin </a:t>
            </a:r>
            <a:r>
              <a:rPr lang="en-GB" sz="2000" dirty="0">
                <a:latin typeface="+mj-lt"/>
              </a:rPr>
              <a:t>is the portion of the lead that is inserted into the connector block. </a:t>
            </a:r>
            <a:endParaRPr lang="en-GB" sz="2000" dirty="0" smtClean="0">
              <a:latin typeface="+mj-lt"/>
            </a:endParaRPr>
          </a:p>
        </p:txBody>
      </p:sp>
      <p:sp>
        <p:nvSpPr>
          <p:cNvPr id="7" name="Rechthoek 6"/>
          <p:cNvSpPr/>
          <p:nvPr/>
        </p:nvSpPr>
        <p:spPr>
          <a:xfrm>
            <a:off x="412130" y="4213261"/>
            <a:ext cx="5586621" cy="1938992"/>
          </a:xfrm>
          <a:prstGeom prst="rect">
            <a:avLst/>
          </a:prstGeom>
        </p:spPr>
        <p:txBody>
          <a:bodyPr wrap="square">
            <a:spAutoFit/>
          </a:bodyPr>
          <a:lstStyle/>
          <a:p>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lead body </a:t>
            </a:r>
            <a:r>
              <a:rPr lang="en-GB" sz="2000" dirty="0">
                <a:solidFill>
                  <a:srgbClr val="000000"/>
                </a:solidFill>
                <a:latin typeface="Calibri Light" panose="020F0302020204030204"/>
              </a:rPr>
              <a:t>is the insulated metal wire that carries electrical energy from the pacemaker to the heart. The lead must be able to withstand the flexing induced by the cardiac contractions in the warm and corrosive environment in the body. Thus, the materials used must be inert, nontoxic, and durable. </a:t>
            </a:r>
            <a:endParaRPr lang="en-US" dirty="0"/>
          </a:p>
        </p:txBody>
      </p:sp>
      <p:sp>
        <p:nvSpPr>
          <p:cNvPr id="10" name="Rechthoek 9"/>
          <p:cNvSpPr/>
          <p:nvPr/>
        </p:nvSpPr>
        <p:spPr>
          <a:xfrm>
            <a:off x="6467060" y="4213261"/>
            <a:ext cx="5469836" cy="1631216"/>
          </a:xfrm>
          <a:prstGeom prst="rect">
            <a:avLst/>
          </a:prstGeom>
        </p:spPr>
        <p:txBody>
          <a:bodyPr wrap="square">
            <a:spAutoFit/>
          </a:bodyPr>
          <a:lstStyle/>
          <a:p>
            <a:pPr lvl="0"/>
            <a:r>
              <a:rPr lang="en-GB" sz="2000" dirty="0">
                <a:solidFill>
                  <a:srgbClr val="000000"/>
                </a:solidFill>
                <a:latin typeface="Calibri Light" panose="020F0302020204030204"/>
              </a:rPr>
              <a:t>The </a:t>
            </a:r>
            <a:r>
              <a:rPr lang="en-GB" sz="2000" b="1" dirty="0">
                <a:solidFill>
                  <a:srgbClr val="7030A0"/>
                </a:solidFill>
                <a:latin typeface="Calibri Light" panose="020F0302020204030204"/>
              </a:rPr>
              <a:t>fixation mechanism </a:t>
            </a:r>
            <a:r>
              <a:rPr lang="en-GB" sz="2000" dirty="0">
                <a:solidFill>
                  <a:srgbClr val="000000"/>
                </a:solidFill>
                <a:latin typeface="Calibri Light" panose="020F0302020204030204"/>
              </a:rPr>
              <a:t>serves to hold the tip of the lead in place in the heart. Currently, either a nickel-cobalt alloy with a silver core helix or an electrically active platinum-iridium helix may be used to anchor the electrode of the lead to the surface of the heart</a:t>
            </a:r>
            <a:endParaRPr lang="en-US" dirty="0">
              <a:solidFill>
                <a:srgbClr val="000000"/>
              </a:solidFill>
            </a:endParaRPr>
          </a:p>
        </p:txBody>
      </p:sp>
    </p:spTree>
    <p:extLst>
      <p:ext uri="{BB962C8B-B14F-4D97-AF65-F5344CB8AC3E}">
        <p14:creationId xmlns:p14="http://schemas.microsoft.com/office/powerpoint/2010/main" val="772825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1854" y="6470930"/>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 leads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4" name="Rechthoek 3"/>
          <p:cNvSpPr/>
          <p:nvPr/>
        </p:nvSpPr>
        <p:spPr>
          <a:xfrm>
            <a:off x="650254" y="1725295"/>
            <a:ext cx="3592603" cy="3170099"/>
          </a:xfrm>
          <a:prstGeom prst="rect">
            <a:avLst/>
          </a:prstGeom>
        </p:spPr>
        <p:txBody>
          <a:bodyPr wrap="square">
            <a:spAutoFit/>
          </a:bodyPr>
          <a:lstStyle/>
          <a:p>
            <a:r>
              <a:rPr lang="en-GB" sz="2000" dirty="0">
                <a:solidFill>
                  <a:srgbClr val="000033"/>
                </a:solidFill>
                <a:latin typeface="+mj-lt"/>
              </a:rPr>
              <a:t>The electrode is located at the tip of the lead. It serves to deliver the electrical energy from the pacemaker to the heart and information about the natural activity of the heart back to the pacemaker. Electrodes may be composed of platinum, titanium, stainless steel, silver, or cobalt alloys</a:t>
            </a:r>
            <a:r>
              <a:rPr lang="en-GB" sz="2000" dirty="0" smtClean="0">
                <a:solidFill>
                  <a:srgbClr val="000033"/>
                </a:solidFill>
                <a:latin typeface="+mj-lt"/>
              </a:rPr>
              <a:t>.</a:t>
            </a:r>
            <a:endParaRPr lang="en-US" sz="2000" dirty="0">
              <a:latin typeface="+mj-lt"/>
            </a:endParaRPr>
          </a:p>
        </p:txBody>
      </p:sp>
      <p:pic>
        <p:nvPicPr>
          <p:cNvPr id="6" name="Afbeelding 5"/>
          <p:cNvPicPr>
            <a:picLocks noChangeAspect="1"/>
          </p:cNvPicPr>
          <p:nvPr/>
        </p:nvPicPr>
        <p:blipFill>
          <a:blip r:embed="rId2"/>
          <a:stretch>
            <a:fillRect/>
          </a:stretch>
        </p:blipFill>
        <p:spPr>
          <a:xfrm>
            <a:off x="6109738" y="1520817"/>
            <a:ext cx="5368584" cy="3579056"/>
          </a:xfrm>
          <a:prstGeom prst="rect">
            <a:avLst/>
          </a:prstGeom>
        </p:spPr>
      </p:pic>
    </p:spTree>
    <p:extLst>
      <p:ext uri="{BB962C8B-B14F-4D97-AF65-F5344CB8AC3E}">
        <p14:creationId xmlns:p14="http://schemas.microsoft.com/office/powerpoint/2010/main" val="211522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pic>
        <p:nvPicPr>
          <p:cNvPr id="3" name="Afbeelding 2"/>
          <p:cNvPicPr>
            <a:picLocks noChangeAspect="1"/>
          </p:cNvPicPr>
          <p:nvPr/>
        </p:nvPicPr>
        <p:blipFill>
          <a:blip r:embed="rId2"/>
          <a:stretch>
            <a:fillRect/>
          </a:stretch>
        </p:blipFill>
        <p:spPr>
          <a:xfrm>
            <a:off x="5061239" y="1314652"/>
            <a:ext cx="6341165" cy="5012948"/>
          </a:xfrm>
          <a:prstGeom prst="rect">
            <a:avLst/>
          </a:prstGeom>
        </p:spPr>
      </p:pic>
      <p:sp>
        <p:nvSpPr>
          <p:cNvPr id="4" name="Tekstvak 3"/>
          <p:cNvSpPr txBox="1"/>
          <p:nvPr/>
        </p:nvSpPr>
        <p:spPr>
          <a:xfrm>
            <a:off x="467704" y="1621550"/>
            <a:ext cx="4030662" cy="1323439"/>
          </a:xfrm>
          <a:prstGeom prst="rect">
            <a:avLst/>
          </a:prstGeom>
          <a:noFill/>
        </p:spPr>
        <p:txBody>
          <a:bodyPr wrap="square" rtlCol="0">
            <a:spAutoFit/>
          </a:bodyPr>
          <a:lstStyle/>
          <a:p>
            <a:r>
              <a:rPr lang="en-US" sz="2000" dirty="0">
                <a:latin typeface="+mj-lt"/>
              </a:rPr>
              <a:t>D</a:t>
            </a:r>
            <a:r>
              <a:rPr lang="en-US" sz="2000" dirty="0" smtClean="0">
                <a:latin typeface="+mj-lt"/>
              </a:rPr>
              <a:t>iagram of a modern pace maker. It uses the input from electrodes/leads  to measure the activity of the heart and adapt the pacemaker rate to this. </a:t>
            </a:r>
            <a:endParaRPr lang="en-US" sz="2000" dirty="0">
              <a:latin typeface="+mj-lt"/>
            </a:endParaRPr>
          </a:p>
        </p:txBody>
      </p:sp>
      <p:sp>
        <p:nvSpPr>
          <p:cNvPr id="5" name="Rechthoek 4"/>
          <p:cNvSpPr/>
          <p:nvPr/>
        </p:nvSpPr>
        <p:spPr>
          <a:xfrm>
            <a:off x="467704" y="3896077"/>
            <a:ext cx="4412409" cy="2431435"/>
          </a:xfrm>
          <a:prstGeom prst="rect">
            <a:avLst/>
          </a:prstGeom>
        </p:spPr>
        <p:txBody>
          <a:bodyPr wrap="square">
            <a:spAutoFit/>
          </a:bodyPr>
          <a:lstStyle/>
          <a:p>
            <a:r>
              <a:rPr lang="en-GB" sz="2000" dirty="0" smtClean="0">
                <a:latin typeface="+mj-lt"/>
              </a:rPr>
              <a:t>A voltage </a:t>
            </a:r>
            <a:r>
              <a:rPr lang="en-GB" sz="2000" dirty="0">
                <a:latin typeface="+mj-lt"/>
              </a:rPr>
              <a:t>pulse of</a:t>
            </a:r>
            <a:r>
              <a:rPr lang="en-GB" sz="2000" b="1" dirty="0">
                <a:solidFill>
                  <a:srgbClr val="7030A0"/>
                </a:solidFill>
                <a:latin typeface="+mj-lt"/>
              </a:rPr>
              <a:t> 5 to </a:t>
            </a:r>
            <a:r>
              <a:rPr lang="en-GB" sz="2000" b="1" dirty="0" smtClean="0">
                <a:solidFill>
                  <a:srgbClr val="7030A0"/>
                </a:solidFill>
                <a:latin typeface="+mj-lt"/>
              </a:rPr>
              <a:t>7.5 Volts </a:t>
            </a:r>
            <a:r>
              <a:rPr lang="en-GB" sz="2000" dirty="0">
                <a:latin typeface="+mj-lt"/>
              </a:rPr>
              <a:t>is delivered to the heart through </a:t>
            </a:r>
            <a:r>
              <a:rPr lang="en-GB" sz="2000" dirty="0" smtClean="0">
                <a:latin typeface="+mj-lt"/>
              </a:rPr>
              <a:t>the pacing </a:t>
            </a:r>
            <a:r>
              <a:rPr lang="en-GB" sz="2000" dirty="0">
                <a:latin typeface="+mj-lt"/>
              </a:rPr>
              <a:t>electrodes. The amplitude and pulse width must be customized for each patient. </a:t>
            </a:r>
            <a:endParaRPr lang="en-GB" sz="2000" dirty="0" smtClean="0">
              <a:latin typeface="+mj-lt"/>
            </a:endParaRPr>
          </a:p>
          <a:p>
            <a:endParaRPr lang="en-GB" sz="1100" dirty="0">
              <a:latin typeface="+mj-lt"/>
            </a:endParaRPr>
          </a:p>
          <a:p>
            <a:r>
              <a:rPr lang="en-GB" sz="2000" dirty="0" smtClean="0">
                <a:latin typeface="+mj-lt"/>
              </a:rPr>
              <a:t>The Supply </a:t>
            </a:r>
            <a:r>
              <a:rPr lang="en-GB" sz="2000" dirty="0">
                <a:latin typeface="+mj-lt"/>
              </a:rPr>
              <a:t>Voltage Supervisor (SVS) </a:t>
            </a:r>
            <a:r>
              <a:rPr lang="en-GB" sz="2000" dirty="0" smtClean="0">
                <a:latin typeface="+mj-lt"/>
              </a:rPr>
              <a:t>monitors the </a:t>
            </a:r>
            <a:r>
              <a:rPr lang="en-GB" sz="2000" dirty="0">
                <a:latin typeface="+mj-lt"/>
              </a:rPr>
              <a:t>battery voltage.</a:t>
            </a:r>
            <a:endParaRPr lang="en-US" sz="2000" dirty="0">
              <a:latin typeface="+mj-lt"/>
            </a:endParaRPr>
          </a:p>
        </p:txBody>
      </p:sp>
    </p:spTree>
    <p:extLst>
      <p:ext uri="{BB962C8B-B14F-4D97-AF65-F5344CB8AC3E}">
        <p14:creationId xmlns:p14="http://schemas.microsoft.com/office/powerpoint/2010/main" val="108986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010382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383553" y="441891"/>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383553" y="1429737"/>
            <a:ext cx="11402485" cy="1015663"/>
          </a:xfrm>
          <a:prstGeom prst="rect">
            <a:avLst/>
          </a:prstGeom>
        </p:spPr>
        <p:txBody>
          <a:bodyPr wrap="square">
            <a:spAutoFit/>
          </a:bodyPr>
          <a:lstStyle/>
          <a:p>
            <a:r>
              <a:rPr lang="en-GB" sz="2000" dirty="0">
                <a:latin typeface="+mj-lt"/>
              </a:rPr>
              <a:t>A pacemaker (or artificial pacemaker, so as not to be confused with the heart's natural pacemaker) is a medical device which uses electrical impulses, delivered by electrodes contracting the heart muscles, to regulate the beating of the heart</a:t>
            </a:r>
            <a:r>
              <a:rPr lang="en-GB" sz="2000" dirty="0" smtClean="0">
                <a:latin typeface="+mj-lt"/>
              </a:rPr>
              <a:t>.</a:t>
            </a:r>
            <a:endParaRPr lang="en-GB" sz="2000" dirty="0">
              <a:latin typeface="+mj-lt"/>
            </a:endParaRPr>
          </a:p>
        </p:txBody>
      </p:sp>
      <p:sp>
        <p:nvSpPr>
          <p:cNvPr id="4" name="Rechthoek 3"/>
          <p:cNvSpPr/>
          <p:nvPr/>
        </p:nvSpPr>
        <p:spPr>
          <a:xfrm>
            <a:off x="383553" y="2531800"/>
            <a:ext cx="6096000" cy="1323439"/>
          </a:xfrm>
          <a:prstGeom prst="rect">
            <a:avLst/>
          </a:prstGeom>
        </p:spPr>
        <p:txBody>
          <a:bodyPr>
            <a:spAutoFit/>
          </a:bodyPr>
          <a:lstStyle/>
          <a:p>
            <a:pPr lvl="0"/>
            <a:r>
              <a:rPr lang="en-GB" sz="2000" dirty="0">
                <a:solidFill>
                  <a:srgbClr val="000000"/>
                </a:solidFill>
                <a:latin typeface="Calibri Light" panose="020F0302020204030204"/>
              </a:rPr>
              <a:t>The primary purpose of a pacemaker is to maintain an </a:t>
            </a:r>
            <a:r>
              <a:rPr lang="en-GB" sz="2000" b="1" dirty="0">
                <a:solidFill>
                  <a:srgbClr val="7030A0"/>
                </a:solidFill>
                <a:latin typeface="Calibri Light" panose="020F0302020204030204"/>
              </a:rPr>
              <a:t>adequate heart rate</a:t>
            </a:r>
            <a:r>
              <a:rPr lang="en-GB" sz="2000" dirty="0">
                <a:solidFill>
                  <a:srgbClr val="000000"/>
                </a:solidFill>
                <a:latin typeface="Calibri Light" panose="020F0302020204030204"/>
              </a:rPr>
              <a:t>, either because the heart's natural pacemaker is not fast enough, or because there is a block in the heart's electrical conduction system. </a:t>
            </a:r>
            <a:endParaRPr lang="en-US" sz="2000" dirty="0">
              <a:solidFill>
                <a:srgbClr val="000000"/>
              </a:solidFill>
              <a:latin typeface="Calibri Light" panose="020F0302020204030204"/>
            </a:endParaRPr>
          </a:p>
        </p:txBody>
      </p:sp>
      <p:sp>
        <p:nvSpPr>
          <p:cNvPr id="5" name="Rechthoek 4"/>
          <p:cNvSpPr/>
          <p:nvPr/>
        </p:nvSpPr>
        <p:spPr>
          <a:xfrm>
            <a:off x="383553" y="4078666"/>
            <a:ext cx="6592980" cy="1938992"/>
          </a:xfrm>
          <a:prstGeom prst="rect">
            <a:avLst/>
          </a:prstGeom>
        </p:spPr>
        <p:txBody>
          <a:bodyPr wrap="square">
            <a:spAutoFit/>
          </a:bodyPr>
          <a:lstStyle/>
          <a:p>
            <a:pPr lvl="0"/>
            <a:r>
              <a:rPr lang="en-GB" sz="2000" dirty="0">
                <a:solidFill>
                  <a:srgbClr val="000000"/>
                </a:solidFill>
                <a:latin typeface="Calibri Light" panose="020F0302020204030204"/>
              </a:rPr>
              <a:t>Modern pacemakers are </a:t>
            </a:r>
            <a:r>
              <a:rPr lang="en-GB" sz="2000" b="1" dirty="0">
                <a:solidFill>
                  <a:srgbClr val="7030A0"/>
                </a:solidFill>
                <a:latin typeface="Calibri Light" panose="020F0302020204030204"/>
              </a:rPr>
              <a:t>externally programmable </a:t>
            </a:r>
            <a:r>
              <a:rPr lang="en-GB" sz="2000" dirty="0">
                <a:solidFill>
                  <a:srgbClr val="000000"/>
                </a:solidFill>
                <a:latin typeface="Calibri Light" panose="020F0302020204030204"/>
              </a:rPr>
              <a:t>and allow a cardiologist to select the optimum pacing modes for individual patients. Some combine a pacemaker and </a:t>
            </a:r>
            <a:r>
              <a:rPr lang="en-GB" sz="2000" b="1" dirty="0">
                <a:solidFill>
                  <a:srgbClr val="7030A0"/>
                </a:solidFill>
                <a:latin typeface="Calibri Light" panose="020F0302020204030204"/>
              </a:rPr>
              <a:t>defibrillator</a:t>
            </a:r>
            <a:r>
              <a:rPr lang="en-GB" sz="2000" dirty="0">
                <a:solidFill>
                  <a:srgbClr val="000000"/>
                </a:solidFill>
                <a:latin typeface="Calibri Light" panose="020F0302020204030204"/>
              </a:rPr>
              <a:t> in a single implantable device. Others have </a:t>
            </a:r>
            <a:r>
              <a:rPr lang="en-GB" sz="2000" b="1" dirty="0">
                <a:solidFill>
                  <a:srgbClr val="7030A0"/>
                </a:solidFill>
                <a:latin typeface="Calibri Light" panose="020F0302020204030204"/>
              </a:rPr>
              <a:t>multiple electrodes </a:t>
            </a:r>
            <a:r>
              <a:rPr lang="en-GB" sz="2000" dirty="0">
                <a:solidFill>
                  <a:srgbClr val="000000"/>
                </a:solidFill>
                <a:latin typeface="Calibri Light" panose="020F0302020204030204"/>
              </a:rPr>
              <a:t>stimulating differing positions within the heart to improve synchronisation of the </a:t>
            </a:r>
            <a:r>
              <a:rPr lang="en-GB" sz="2000" dirty="0" smtClean="0">
                <a:solidFill>
                  <a:srgbClr val="000000"/>
                </a:solidFill>
                <a:latin typeface="Calibri Light" panose="020F0302020204030204"/>
              </a:rPr>
              <a:t>ventricles </a:t>
            </a:r>
            <a:r>
              <a:rPr lang="en-GB" sz="2000" dirty="0">
                <a:solidFill>
                  <a:srgbClr val="000000"/>
                </a:solidFill>
                <a:latin typeface="Calibri Light" panose="020F0302020204030204"/>
              </a:rPr>
              <a:t>of the heart.</a:t>
            </a:r>
            <a:endParaRPr lang="en-US" sz="2000" dirty="0">
              <a:solidFill>
                <a:srgbClr val="000000"/>
              </a:solidFill>
              <a:latin typeface="Calibri Light" panose="020F0302020204030204"/>
            </a:endParaRPr>
          </a:p>
        </p:txBody>
      </p:sp>
      <p:pic>
        <p:nvPicPr>
          <p:cNvPr id="7" name="Afbeelding 6"/>
          <p:cNvPicPr>
            <a:picLocks noChangeAspect="1"/>
          </p:cNvPicPr>
          <p:nvPr/>
        </p:nvPicPr>
        <p:blipFill>
          <a:blip r:embed="rId2"/>
          <a:stretch>
            <a:fillRect/>
          </a:stretch>
        </p:blipFill>
        <p:spPr>
          <a:xfrm>
            <a:off x="7203383" y="2493245"/>
            <a:ext cx="4388603" cy="3526555"/>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1504" y="385769"/>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Pacemaker history: miniaturization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5" name="Rechthoek 4"/>
          <p:cNvSpPr/>
          <p:nvPr/>
        </p:nvSpPr>
        <p:spPr>
          <a:xfrm>
            <a:off x="796806" y="5123732"/>
            <a:ext cx="10435522" cy="707886"/>
          </a:xfrm>
          <a:prstGeom prst="rect">
            <a:avLst/>
          </a:prstGeom>
        </p:spPr>
        <p:txBody>
          <a:bodyPr wrap="square">
            <a:spAutoFit/>
          </a:bodyPr>
          <a:lstStyle/>
          <a:p>
            <a:pPr lvl="0" algn="ctr"/>
            <a:r>
              <a:rPr lang="en-GB" sz="2000" dirty="0">
                <a:solidFill>
                  <a:srgbClr val="000000"/>
                </a:solidFill>
                <a:latin typeface="+mj-lt"/>
              </a:rPr>
              <a:t>The size of </a:t>
            </a:r>
            <a:r>
              <a:rPr lang="en-GB" sz="2000" b="1" dirty="0" smtClean="0">
                <a:solidFill>
                  <a:srgbClr val="7030A0"/>
                </a:solidFill>
                <a:latin typeface="+mj-lt"/>
              </a:rPr>
              <a:t>pacemakers </a:t>
            </a:r>
            <a:r>
              <a:rPr lang="en-GB" sz="2000" dirty="0">
                <a:solidFill>
                  <a:srgbClr val="000000"/>
                </a:solidFill>
                <a:latin typeface="+mj-lt"/>
              </a:rPr>
              <a:t>h</a:t>
            </a:r>
            <a:r>
              <a:rPr lang="en-GB" sz="2000" dirty="0" smtClean="0">
                <a:solidFill>
                  <a:srgbClr val="000000"/>
                </a:solidFill>
                <a:latin typeface="+mj-lt"/>
              </a:rPr>
              <a:t>as been reduced over time (miniaturization</a:t>
            </a:r>
            <a:r>
              <a:rPr lang="en-GB" sz="2000" dirty="0">
                <a:solidFill>
                  <a:srgbClr val="000000"/>
                </a:solidFill>
                <a:latin typeface="+mj-lt"/>
              </a:rPr>
              <a:t>). </a:t>
            </a:r>
            <a:endParaRPr lang="en-GB" sz="2000" dirty="0" smtClean="0">
              <a:solidFill>
                <a:srgbClr val="000000"/>
              </a:solidFill>
              <a:latin typeface="+mj-lt"/>
            </a:endParaRPr>
          </a:p>
          <a:p>
            <a:pPr lvl="0" algn="ctr"/>
            <a:r>
              <a:rPr lang="en-GB" sz="2000" dirty="0" smtClean="0">
                <a:solidFill>
                  <a:srgbClr val="000000"/>
                </a:solidFill>
                <a:latin typeface="+mj-lt"/>
              </a:rPr>
              <a:t>The </a:t>
            </a:r>
            <a:r>
              <a:rPr lang="en-GB" sz="2000" dirty="0">
                <a:solidFill>
                  <a:srgbClr val="000000"/>
                </a:solidFill>
                <a:latin typeface="+mj-lt"/>
              </a:rPr>
              <a:t>newest pacemakers are so small that they fit into the heart and do not require leads. </a:t>
            </a:r>
          </a:p>
        </p:txBody>
      </p:sp>
      <p:sp>
        <p:nvSpPr>
          <p:cNvPr id="9" name="Titel 1"/>
          <p:cNvSpPr txBox="1">
            <a:spLocks/>
          </p:cNvSpPr>
          <p:nvPr/>
        </p:nvSpPr>
        <p:spPr>
          <a:xfrm>
            <a:off x="7229475" y="6443133"/>
            <a:ext cx="4950671"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History of Medical Equipment Innovation</a:t>
            </a:r>
            <a:endParaRPr lang="en-GB" sz="2000" dirty="0"/>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a:blip r:embed="rId2"/>
          <a:stretch>
            <a:fillRect/>
          </a:stretch>
        </p:blipFill>
        <p:spPr>
          <a:xfrm>
            <a:off x="1878209" y="1491283"/>
            <a:ext cx="8738784" cy="3426001"/>
          </a:xfrm>
          <a:prstGeom prst="rect">
            <a:avLst/>
          </a:prstGeom>
        </p:spPr>
      </p:pic>
    </p:spTree>
    <p:extLst>
      <p:ext uri="{BB962C8B-B14F-4D97-AF65-F5344CB8AC3E}">
        <p14:creationId xmlns:p14="http://schemas.microsoft.com/office/powerpoint/2010/main" val="222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insertion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4" name="Rechthoek 3"/>
          <p:cNvSpPr/>
          <p:nvPr/>
        </p:nvSpPr>
        <p:spPr>
          <a:xfrm>
            <a:off x="447235" y="1464642"/>
            <a:ext cx="7113498" cy="1015663"/>
          </a:xfrm>
          <a:prstGeom prst="rect">
            <a:avLst/>
          </a:prstGeom>
        </p:spPr>
        <p:txBody>
          <a:bodyPr wrap="square">
            <a:spAutoFit/>
          </a:bodyPr>
          <a:lstStyle/>
          <a:p>
            <a:r>
              <a:rPr lang="en-GB" sz="2000" dirty="0">
                <a:latin typeface="+mj-lt"/>
              </a:rPr>
              <a:t>A pacemaker is typically inserted into the patient through a simple surgery using either local anesthetic or a general anesthetic</a:t>
            </a:r>
            <a:r>
              <a:rPr lang="en-GB" sz="2000" dirty="0" smtClean="0">
                <a:latin typeface="+mj-lt"/>
              </a:rPr>
              <a:t>. </a:t>
            </a:r>
            <a:r>
              <a:rPr lang="en-GB" sz="2000" dirty="0">
                <a:latin typeface="+mj-lt"/>
              </a:rPr>
              <a:t>An antibiotic is typically administered to prevent infection</a:t>
            </a:r>
            <a:r>
              <a:rPr lang="en-GB" sz="2000" dirty="0" smtClean="0">
                <a:latin typeface="+mj-lt"/>
              </a:rPr>
              <a:t>. </a:t>
            </a:r>
          </a:p>
        </p:txBody>
      </p:sp>
      <p:sp>
        <p:nvSpPr>
          <p:cNvPr id="7" name="Rechthoek 6"/>
          <p:cNvSpPr/>
          <p:nvPr/>
        </p:nvSpPr>
        <p:spPr>
          <a:xfrm>
            <a:off x="476249" y="2819040"/>
            <a:ext cx="6610429" cy="1323439"/>
          </a:xfrm>
          <a:prstGeom prst="rect">
            <a:avLst/>
          </a:prstGeom>
        </p:spPr>
        <p:txBody>
          <a:bodyPr wrap="square">
            <a:spAutoFit/>
          </a:bodyPr>
          <a:lstStyle/>
          <a:p>
            <a:pPr lvl="0"/>
            <a:r>
              <a:rPr lang="en-GB" sz="2000" dirty="0">
                <a:solidFill>
                  <a:srgbClr val="000000"/>
                </a:solidFill>
                <a:latin typeface="Calibri Light" panose="020F0302020204030204"/>
              </a:rPr>
              <a:t>In most cases the pacemaker is inserted in the left shoulder area where an incision is made below the collar bone creating a small pocket where the pacemaker is actually housed in the patient's body. </a:t>
            </a:r>
          </a:p>
        </p:txBody>
      </p:sp>
      <p:sp>
        <p:nvSpPr>
          <p:cNvPr id="8" name="Rechthoek 7"/>
          <p:cNvSpPr/>
          <p:nvPr/>
        </p:nvSpPr>
        <p:spPr>
          <a:xfrm>
            <a:off x="458566" y="4280710"/>
            <a:ext cx="6864351" cy="1015663"/>
          </a:xfrm>
          <a:prstGeom prst="rect">
            <a:avLst/>
          </a:prstGeom>
        </p:spPr>
        <p:txBody>
          <a:bodyPr wrap="square">
            <a:spAutoFit/>
          </a:bodyPr>
          <a:lstStyle/>
          <a:p>
            <a:pPr lvl="0"/>
            <a:r>
              <a:rPr lang="en-GB" sz="2000" dirty="0">
                <a:solidFill>
                  <a:srgbClr val="000000"/>
                </a:solidFill>
                <a:latin typeface="Calibri Light" panose="020F0302020204030204"/>
              </a:rPr>
              <a:t>The lead(s) are fed into the heart through a large vein using an X-ray system to monitor the progress of lead insertion. The actual surgery may take about 30 to 90 minutes.</a:t>
            </a:r>
          </a:p>
        </p:txBody>
      </p:sp>
      <p:pic>
        <p:nvPicPr>
          <p:cNvPr id="12" name="Afbeelding 11"/>
          <p:cNvPicPr>
            <a:picLocks noChangeAspect="1"/>
          </p:cNvPicPr>
          <p:nvPr/>
        </p:nvPicPr>
        <p:blipFill rotWithShape="1">
          <a:blip r:embed="rId2"/>
          <a:srcRect t="2366" r="4410" b="4133"/>
          <a:stretch/>
        </p:blipFill>
        <p:spPr>
          <a:xfrm>
            <a:off x="8100927" y="1671276"/>
            <a:ext cx="3352277" cy="2912534"/>
          </a:xfrm>
          <a:prstGeom prst="rect">
            <a:avLst/>
          </a:prstGeom>
        </p:spPr>
      </p:pic>
    </p:spTree>
    <p:extLst>
      <p:ext uri="{BB962C8B-B14F-4D97-AF65-F5344CB8AC3E}">
        <p14:creationId xmlns:p14="http://schemas.microsoft.com/office/powerpoint/2010/main" val="843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insertion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6" name="Rechthoek 5"/>
          <p:cNvSpPr/>
          <p:nvPr/>
        </p:nvSpPr>
        <p:spPr>
          <a:xfrm>
            <a:off x="467703" y="5350472"/>
            <a:ext cx="11182429" cy="1015663"/>
          </a:xfrm>
          <a:prstGeom prst="rect">
            <a:avLst/>
          </a:prstGeom>
        </p:spPr>
        <p:txBody>
          <a:bodyPr wrap="square">
            <a:spAutoFit/>
          </a:bodyPr>
          <a:lstStyle/>
          <a:p>
            <a:pPr lvl="0" algn="ctr"/>
            <a:r>
              <a:rPr lang="en-GB" sz="2000" dirty="0" smtClean="0">
                <a:solidFill>
                  <a:srgbClr val="000000"/>
                </a:solidFill>
                <a:latin typeface="Calibri Light" panose="020F0302020204030204"/>
              </a:rPr>
              <a:t>In a follow-up session after the surgery, the </a:t>
            </a:r>
            <a:r>
              <a:rPr lang="en-GB" sz="2000" dirty="0">
                <a:solidFill>
                  <a:srgbClr val="000000"/>
                </a:solidFill>
                <a:latin typeface="Calibri Light" panose="020F0302020204030204"/>
              </a:rPr>
              <a:t>pacemaker is checked using a "</a:t>
            </a:r>
            <a:r>
              <a:rPr lang="en-GB" sz="2000" b="1" dirty="0">
                <a:solidFill>
                  <a:srgbClr val="7030A0"/>
                </a:solidFill>
                <a:latin typeface="Calibri Light" panose="020F0302020204030204"/>
              </a:rPr>
              <a:t>programmer</a:t>
            </a:r>
            <a:r>
              <a:rPr lang="en-GB" sz="2000" dirty="0">
                <a:solidFill>
                  <a:srgbClr val="000000"/>
                </a:solidFill>
                <a:latin typeface="Calibri Light" panose="020F0302020204030204"/>
              </a:rPr>
              <a:t>" that </a:t>
            </a:r>
            <a:r>
              <a:rPr lang="en-GB" sz="2000" dirty="0" smtClean="0">
                <a:solidFill>
                  <a:srgbClr val="000000"/>
                </a:solidFill>
                <a:latin typeface="Calibri Light" panose="020F0302020204030204"/>
              </a:rPr>
              <a:t>communicates </a:t>
            </a:r>
            <a:r>
              <a:rPr lang="en-GB" sz="2000" dirty="0">
                <a:solidFill>
                  <a:srgbClr val="000000"/>
                </a:solidFill>
                <a:latin typeface="Calibri Light" panose="020F0302020204030204"/>
              </a:rPr>
              <a:t>with the device and allows </a:t>
            </a:r>
            <a:r>
              <a:rPr lang="en-GB" sz="2000" dirty="0" smtClean="0">
                <a:solidFill>
                  <a:srgbClr val="000000"/>
                </a:solidFill>
                <a:latin typeface="Calibri Light" panose="020F0302020204030204"/>
              </a:rPr>
              <a:t>the evaluation </a:t>
            </a:r>
            <a:r>
              <a:rPr lang="en-GB" sz="2000" dirty="0">
                <a:solidFill>
                  <a:srgbClr val="000000"/>
                </a:solidFill>
                <a:latin typeface="Calibri Light" panose="020F0302020204030204"/>
              </a:rPr>
              <a:t>the system's integrity and </a:t>
            </a:r>
            <a:r>
              <a:rPr lang="en-GB" sz="2000" dirty="0" smtClean="0">
                <a:solidFill>
                  <a:srgbClr val="000000"/>
                </a:solidFill>
                <a:latin typeface="Calibri Light" panose="020F0302020204030204"/>
              </a:rPr>
              <a:t>application of settings </a:t>
            </a:r>
            <a:r>
              <a:rPr lang="en-GB" sz="2000" dirty="0">
                <a:solidFill>
                  <a:srgbClr val="000000"/>
                </a:solidFill>
                <a:latin typeface="Calibri Light" panose="020F0302020204030204"/>
              </a:rPr>
              <a:t>such as </a:t>
            </a:r>
            <a:endParaRPr lang="en-GB" sz="2000" dirty="0" smtClean="0">
              <a:solidFill>
                <a:srgbClr val="000000"/>
              </a:solidFill>
              <a:latin typeface="Calibri Light" panose="020F0302020204030204"/>
            </a:endParaRPr>
          </a:p>
          <a:p>
            <a:pPr lvl="0" algn="ctr"/>
            <a:r>
              <a:rPr lang="en-GB" sz="2000" b="1" dirty="0" smtClean="0">
                <a:solidFill>
                  <a:srgbClr val="7030A0"/>
                </a:solidFill>
                <a:latin typeface="Calibri Light" panose="020F0302020204030204"/>
              </a:rPr>
              <a:t>pacing </a:t>
            </a:r>
            <a:r>
              <a:rPr lang="en-GB" sz="2000" b="1" dirty="0">
                <a:solidFill>
                  <a:srgbClr val="7030A0"/>
                </a:solidFill>
                <a:latin typeface="Calibri Light" panose="020F0302020204030204"/>
              </a:rPr>
              <a:t>voltage output</a:t>
            </a:r>
            <a:r>
              <a:rPr lang="en-GB" sz="2000" dirty="0">
                <a:solidFill>
                  <a:srgbClr val="000000"/>
                </a:solidFill>
                <a:latin typeface="Calibri Light" panose="020F0302020204030204"/>
              </a:rPr>
              <a:t>. </a:t>
            </a:r>
          </a:p>
        </p:txBody>
      </p:sp>
      <p:pic>
        <p:nvPicPr>
          <p:cNvPr id="3" name="Afbeelding 2"/>
          <p:cNvPicPr>
            <a:picLocks noChangeAspect="1"/>
          </p:cNvPicPr>
          <p:nvPr/>
        </p:nvPicPr>
        <p:blipFill rotWithShape="1">
          <a:blip r:embed="rId2"/>
          <a:srcRect l="6481" t="5092" r="3704" b="7408"/>
          <a:stretch/>
        </p:blipFill>
        <p:spPr>
          <a:xfrm>
            <a:off x="7411726" y="1436021"/>
            <a:ext cx="2998592" cy="2921309"/>
          </a:xfrm>
          <a:prstGeom prst="rect">
            <a:avLst/>
          </a:prstGeom>
        </p:spPr>
      </p:pic>
      <p:sp>
        <p:nvSpPr>
          <p:cNvPr id="10" name="Tekstvak 9"/>
          <p:cNvSpPr txBox="1"/>
          <p:nvPr/>
        </p:nvSpPr>
        <p:spPr>
          <a:xfrm>
            <a:off x="7411726" y="4367618"/>
            <a:ext cx="3087897" cy="400110"/>
          </a:xfrm>
          <a:prstGeom prst="rect">
            <a:avLst/>
          </a:prstGeom>
          <a:noFill/>
        </p:spPr>
        <p:txBody>
          <a:bodyPr wrap="none" rtlCol="0">
            <a:spAutoFit/>
          </a:bodyPr>
          <a:lstStyle/>
          <a:p>
            <a:r>
              <a:rPr lang="en-US" sz="2000" dirty="0" smtClean="0">
                <a:latin typeface="+mj-lt"/>
              </a:rPr>
              <a:t>X-ray image with pacemaker</a:t>
            </a:r>
            <a:endParaRPr lang="en-US" sz="2000" dirty="0">
              <a:latin typeface="+mj-lt"/>
            </a:endParaRPr>
          </a:p>
        </p:txBody>
      </p:sp>
      <p:pic>
        <p:nvPicPr>
          <p:cNvPr id="13" name="Afbeelding 12"/>
          <p:cNvPicPr>
            <a:picLocks noChangeAspect="1"/>
          </p:cNvPicPr>
          <p:nvPr/>
        </p:nvPicPr>
        <p:blipFill>
          <a:blip r:embed="rId3"/>
          <a:stretch>
            <a:fillRect/>
          </a:stretch>
        </p:blipFill>
        <p:spPr>
          <a:xfrm>
            <a:off x="1166613" y="1429494"/>
            <a:ext cx="3076244" cy="2926588"/>
          </a:xfrm>
          <a:prstGeom prst="rect">
            <a:avLst/>
          </a:prstGeom>
        </p:spPr>
      </p:pic>
    </p:spTree>
    <p:extLst>
      <p:ext uri="{BB962C8B-B14F-4D97-AF65-F5344CB8AC3E}">
        <p14:creationId xmlns:p14="http://schemas.microsoft.com/office/powerpoint/2010/main" val="78328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3" name="Rechthoek 2"/>
          <p:cNvSpPr/>
          <p:nvPr/>
        </p:nvSpPr>
        <p:spPr>
          <a:xfrm>
            <a:off x="467705" y="1629443"/>
            <a:ext cx="4722362" cy="4401205"/>
          </a:xfrm>
          <a:prstGeom prst="rect">
            <a:avLst/>
          </a:prstGeom>
        </p:spPr>
        <p:txBody>
          <a:bodyPr wrap="square">
            <a:spAutoFit/>
          </a:bodyPr>
          <a:lstStyle/>
          <a:p>
            <a:r>
              <a:rPr lang="en-GB" sz="2000" dirty="0" smtClean="0">
                <a:latin typeface="+mj-lt"/>
              </a:rPr>
              <a:t>Since </a:t>
            </a:r>
            <a:r>
              <a:rPr lang="en-GB" sz="2000" dirty="0">
                <a:latin typeface="+mj-lt"/>
              </a:rPr>
              <a:t>a pacemaker uses batteries, the </a:t>
            </a:r>
            <a:r>
              <a:rPr lang="en-GB" sz="2000" b="1" dirty="0">
                <a:solidFill>
                  <a:srgbClr val="7030A0"/>
                </a:solidFill>
                <a:latin typeface="+mj-lt"/>
              </a:rPr>
              <a:t>device </a:t>
            </a:r>
            <a:r>
              <a:rPr lang="en-GB" sz="2000" b="1" dirty="0" smtClean="0">
                <a:solidFill>
                  <a:srgbClr val="7030A0"/>
                </a:solidFill>
                <a:latin typeface="+mj-lt"/>
              </a:rPr>
              <a:t>will </a:t>
            </a:r>
            <a:r>
              <a:rPr lang="en-GB" sz="2000" b="1" dirty="0">
                <a:solidFill>
                  <a:srgbClr val="7030A0"/>
                </a:solidFill>
                <a:latin typeface="+mj-lt"/>
              </a:rPr>
              <a:t>need replacement </a:t>
            </a:r>
            <a:r>
              <a:rPr lang="en-GB" sz="2000" dirty="0">
                <a:latin typeface="+mj-lt"/>
              </a:rPr>
              <a:t>as the batteries lose power. Device replacement is usually a simpler procedure than the original insertion as it does not normally require leads to be implanted. </a:t>
            </a:r>
            <a:endParaRPr lang="en-GB" sz="2000" dirty="0" smtClean="0">
              <a:latin typeface="+mj-lt"/>
            </a:endParaRPr>
          </a:p>
          <a:p>
            <a:endParaRPr lang="en-GB" sz="2000" dirty="0">
              <a:latin typeface="+mj-lt"/>
            </a:endParaRPr>
          </a:p>
          <a:p>
            <a:r>
              <a:rPr lang="en-GB" sz="2000" dirty="0" smtClean="0">
                <a:latin typeface="+mj-lt"/>
              </a:rPr>
              <a:t>The </a:t>
            </a:r>
            <a:r>
              <a:rPr lang="en-GB" sz="2000" dirty="0">
                <a:latin typeface="+mj-lt"/>
              </a:rPr>
              <a:t>typical replacement requires a surgery in which an incision is made to remove the existing device, the leads are removed from the existing device, the leads are attached to the new device, and the new device is inserted into the patient's body replacing the previous device.</a:t>
            </a:r>
            <a:endParaRPr lang="en-US" sz="2000" dirty="0">
              <a:latin typeface="+mj-lt"/>
            </a:endParaRPr>
          </a:p>
        </p:txBody>
      </p:sp>
      <p:pic>
        <p:nvPicPr>
          <p:cNvPr id="4" name="Afbeelding 3"/>
          <p:cNvPicPr>
            <a:picLocks noChangeAspect="1"/>
          </p:cNvPicPr>
          <p:nvPr/>
        </p:nvPicPr>
        <p:blipFill>
          <a:blip r:embed="rId2"/>
          <a:stretch>
            <a:fillRect/>
          </a:stretch>
        </p:blipFill>
        <p:spPr>
          <a:xfrm>
            <a:off x="5469421" y="1703787"/>
            <a:ext cx="6186983" cy="3977346"/>
          </a:xfrm>
          <a:prstGeom prst="rect">
            <a:avLst/>
          </a:prstGeom>
        </p:spPr>
      </p:pic>
    </p:spTree>
    <p:extLst>
      <p:ext uri="{BB962C8B-B14F-4D97-AF65-F5344CB8AC3E}">
        <p14:creationId xmlns:p14="http://schemas.microsoft.com/office/powerpoint/2010/main" val="195860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10"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3" name="Rechthoek 2"/>
          <p:cNvSpPr/>
          <p:nvPr/>
        </p:nvSpPr>
        <p:spPr>
          <a:xfrm>
            <a:off x="412130" y="1408778"/>
            <a:ext cx="7092102" cy="1015663"/>
          </a:xfrm>
          <a:prstGeom prst="rect">
            <a:avLst/>
          </a:prstGeom>
        </p:spPr>
        <p:txBody>
          <a:bodyPr wrap="square">
            <a:spAutoFit/>
          </a:bodyPr>
          <a:lstStyle/>
          <a:p>
            <a:r>
              <a:rPr lang="en-GB" sz="2000" dirty="0">
                <a:latin typeface="+mj-lt"/>
              </a:rPr>
              <a:t>Many advancements have been made to improve the control of the pacemaker once implanted. Many of these have been made possible by the transition to </a:t>
            </a:r>
            <a:r>
              <a:rPr lang="en-GB" sz="2000" b="1" dirty="0">
                <a:solidFill>
                  <a:srgbClr val="7030A0"/>
                </a:solidFill>
                <a:latin typeface="+mj-lt"/>
              </a:rPr>
              <a:t>microprocessor controlled pacemakers</a:t>
            </a:r>
            <a:r>
              <a:rPr lang="en-GB" sz="2000" dirty="0">
                <a:latin typeface="+mj-lt"/>
              </a:rPr>
              <a:t>. </a:t>
            </a:r>
            <a:endParaRPr lang="en-GB" sz="2000" dirty="0" smtClean="0">
              <a:latin typeface="+mj-lt"/>
            </a:endParaRPr>
          </a:p>
        </p:txBody>
      </p:sp>
      <p:sp>
        <p:nvSpPr>
          <p:cNvPr id="5" name="Rechthoek 4"/>
          <p:cNvSpPr/>
          <p:nvPr/>
        </p:nvSpPr>
        <p:spPr>
          <a:xfrm>
            <a:off x="467704" y="5099051"/>
            <a:ext cx="10784337" cy="1015663"/>
          </a:xfrm>
          <a:prstGeom prst="rect">
            <a:avLst/>
          </a:prstGeom>
        </p:spPr>
        <p:txBody>
          <a:bodyPr wrap="square">
            <a:spAutoFit/>
          </a:bodyPr>
          <a:lstStyle/>
          <a:p>
            <a:pPr lvl="0" algn="ctr"/>
            <a:r>
              <a:rPr lang="en-GB" sz="2000" dirty="0">
                <a:solidFill>
                  <a:srgbClr val="000000"/>
                </a:solidFill>
                <a:latin typeface="Calibri Light" panose="020F0302020204030204"/>
              </a:rPr>
              <a:t>Modern pacemakers include </a:t>
            </a:r>
            <a:r>
              <a:rPr lang="en-GB" sz="2000" b="1" dirty="0">
                <a:solidFill>
                  <a:srgbClr val="7030A0"/>
                </a:solidFill>
                <a:latin typeface="Calibri Light" panose="020F0302020204030204"/>
              </a:rPr>
              <a:t>sensors</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to </a:t>
            </a:r>
            <a:r>
              <a:rPr lang="en-GB" sz="2000" dirty="0">
                <a:solidFill>
                  <a:srgbClr val="000000"/>
                </a:solidFill>
                <a:latin typeface="Calibri Light" panose="020F0302020204030204"/>
              </a:rPr>
              <a:t>measure the patient’s own </a:t>
            </a:r>
            <a:r>
              <a:rPr lang="en-GB" sz="2000" dirty="0" smtClean="0">
                <a:solidFill>
                  <a:srgbClr val="000000"/>
                </a:solidFill>
                <a:latin typeface="Calibri Light" panose="020F0302020204030204"/>
              </a:rPr>
              <a:t>cardiac activity (atrial and ventricular depolarization). The </a:t>
            </a:r>
            <a:r>
              <a:rPr lang="en-GB" sz="2000" b="1" dirty="0">
                <a:solidFill>
                  <a:srgbClr val="7030A0"/>
                </a:solidFill>
                <a:latin typeface="Calibri Light" panose="020F0302020204030204"/>
              </a:rPr>
              <a:t>pacing rate </a:t>
            </a:r>
            <a:r>
              <a:rPr lang="en-GB" sz="2000" dirty="0">
                <a:solidFill>
                  <a:srgbClr val="000000"/>
                </a:solidFill>
                <a:latin typeface="Calibri Light" panose="020F0302020204030204"/>
              </a:rPr>
              <a:t>is then adapted to this</a:t>
            </a:r>
            <a:r>
              <a:rPr lang="en-GB" sz="2000" b="1" dirty="0">
                <a:solidFill>
                  <a:srgbClr val="7030A0"/>
                </a:solidFill>
                <a:latin typeface="Calibri Light" panose="020F0302020204030204"/>
              </a:rPr>
              <a:t>. </a:t>
            </a:r>
            <a:r>
              <a:rPr lang="en-GB" sz="2000" dirty="0">
                <a:solidFill>
                  <a:srgbClr val="000000"/>
                </a:solidFill>
                <a:latin typeface="Calibri Light" panose="020F0302020204030204"/>
              </a:rPr>
              <a:t>The pace maker does not pace when the patient’s heart performs well without its help.  </a:t>
            </a:r>
            <a:endParaRPr lang="en-US" sz="2000" dirty="0">
              <a:solidFill>
                <a:srgbClr val="000000"/>
              </a:solidFill>
              <a:latin typeface="Calibri Light" panose="020F0302020204030204"/>
            </a:endParaRPr>
          </a:p>
        </p:txBody>
      </p:sp>
      <p:sp>
        <p:nvSpPr>
          <p:cNvPr id="6" name="Rechthoek 5"/>
          <p:cNvSpPr/>
          <p:nvPr/>
        </p:nvSpPr>
        <p:spPr>
          <a:xfrm>
            <a:off x="476249" y="2781513"/>
            <a:ext cx="7027983" cy="1938992"/>
          </a:xfrm>
          <a:prstGeom prst="rect">
            <a:avLst/>
          </a:prstGeom>
        </p:spPr>
        <p:txBody>
          <a:bodyPr wrap="square">
            <a:spAutoFit/>
          </a:bodyPr>
          <a:lstStyle/>
          <a:p>
            <a:pPr lvl="0"/>
            <a:r>
              <a:rPr lang="en-GB" sz="2000" dirty="0">
                <a:solidFill>
                  <a:srgbClr val="000000"/>
                </a:solidFill>
                <a:latin typeface="Calibri Light" panose="020F0302020204030204"/>
              </a:rPr>
              <a:t>Pacemakers that control not only the ventricles but the atria as well have become common. Pacemakers that control both the atria and ventricles are called </a:t>
            </a:r>
            <a:r>
              <a:rPr lang="en-GB" sz="2000" b="1" dirty="0">
                <a:solidFill>
                  <a:srgbClr val="7030A0"/>
                </a:solidFill>
                <a:latin typeface="Calibri Light" panose="020F0302020204030204"/>
              </a:rPr>
              <a:t>dual-chamber pacemakers</a:t>
            </a:r>
            <a:r>
              <a:rPr lang="en-GB" sz="2000" dirty="0">
                <a:solidFill>
                  <a:srgbClr val="000000"/>
                </a:solidFill>
                <a:latin typeface="Calibri Light" panose="020F0302020204030204"/>
              </a:rPr>
              <a:t>. Although </a:t>
            </a:r>
            <a:r>
              <a:rPr lang="en-GB" sz="2000" dirty="0" smtClean="0">
                <a:solidFill>
                  <a:srgbClr val="000000"/>
                </a:solidFill>
                <a:latin typeface="Calibri Light" panose="020F0302020204030204"/>
              </a:rPr>
              <a:t>dual-chamber </a:t>
            </a:r>
            <a:r>
              <a:rPr lang="en-GB" sz="2000" dirty="0">
                <a:solidFill>
                  <a:srgbClr val="000000"/>
                </a:solidFill>
                <a:latin typeface="Calibri Light" panose="020F0302020204030204"/>
              </a:rPr>
              <a:t>models are more expensive, timing the contractions of the atria to precede that of the ventricles improves the pumping efficiency of the heart which </a:t>
            </a:r>
            <a:r>
              <a:rPr lang="en-GB" sz="2000" dirty="0" smtClean="0">
                <a:solidFill>
                  <a:srgbClr val="000000"/>
                </a:solidFill>
                <a:latin typeface="Calibri Light" panose="020F0302020204030204"/>
              </a:rPr>
              <a:t>is useful </a:t>
            </a:r>
            <a:r>
              <a:rPr lang="en-GB" sz="2000" dirty="0">
                <a:solidFill>
                  <a:srgbClr val="000000"/>
                </a:solidFill>
                <a:latin typeface="Calibri Light" panose="020F0302020204030204"/>
              </a:rPr>
              <a:t>in some heart diseases.</a:t>
            </a:r>
          </a:p>
        </p:txBody>
      </p:sp>
      <p:pic>
        <p:nvPicPr>
          <p:cNvPr id="7" name="Afbeelding 6"/>
          <p:cNvPicPr>
            <a:picLocks noChangeAspect="1"/>
          </p:cNvPicPr>
          <p:nvPr/>
        </p:nvPicPr>
        <p:blipFill rotWithShape="1">
          <a:blip r:embed="rId2"/>
          <a:srcRect r="4925"/>
          <a:stretch/>
        </p:blipFill>
        <p:spPr>
          <a:xfrm>
            <a:off x="7702760" y="1436256"/>
            <a:ext cx="4274925" cy="2795694"/>
          </a:xfrm>
          <a:prstGeom prst="rect">
            <a:avLst/>
          </a:prstGeom>
        </p:spPr>
      </p:pic>
      <p:sp>
        <p:nvSpPr>
          <p:cNvPr id="9" name="Tekstvak 8"/>
          <p:cNvSpPr txBox="1"/>
          <p:nvPr/>
        </p:nvSpPr>
        <p:spPr>
          <a:xfrm>
            <a:off x="7599049" y="4278747"/>
            <a:ext cx="4511428" cy="369332"/>
          </a:xfrm>
          <a:prstGeom prst="rect">
            <a:avLst/>
          </a:prstGeom>
          <a:noFill/>
        </p:spPr>
        <p:txBody>
          <a:bodyPr wrap="square" rtlCol="0">
            <a:spAutoFit/>
          </a:bodyPr>
          <a:lstStyle/>
          <a:p>
            <a:r>
              <a:rPr lang="en-GB" i="1" dirty="0" smtClean="0"/>
              <a:t>programming a pacemaker after implantation</a:t>
            </a:r>
            <a:endParaRPr lang="en-GB" i="1" dirty="0"/>
          </a:p>
        </p:txBody>
      </p:sp>
    </p:spTree>
    <p:extLst>
      <p:ext uri="{BB962C8B-B14F-4D97-AF65-F5344CB8AC3E}">
        <p14:creationId xmlns:p14="http://schemas.microsoft.com/office/powerpoint/2010/main" val="404081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pic>
        <p:nvPicPr>
          <p:cNvPr id="3" name="Afbeelding 2"/>
          <p:cNvPicPr>
            <a:picLocks noChangeAspect="1"/>
          </p:cNvPicPr>
          <p:nvPr/>
        </p:nvPicPr>
        <p:blipFill>
          <a:blip r:embed="rId2"/>
          <a:stretch>
            <a:fillRect/>
          </a:stretch>
        </p:blipFill>
        <p:spPr>
          <a:xfrm>
            <a:off x="1792700" y="1453374"/>
            <a:ext cx="8681253" cy="3528396"/>
          </a:xfrm>
          <a:prstGeom prst="rect">
            <a:avLst/>
          </a:prstGeom>
        </p:spPr>
      </p:pic>
      <p:sp>
        <p:nvSpPr>
          <p:cNvPr id="4" name="Rechthoek 3"/>
          <p:cNvSpPr/>
          <p:nvPr/>
        </p:nvSpPr>
        <p:spPr>
          <a:xfrm>
            <a:off x="1522674" y="5204620"/>
            <a:ext cx="9135165" cy="1015663"/>
          </a:xfrm>
          <a:prstGeom prst="rect">
            <a:avLst/>
          </a:prstGeom>
        </p:spPr>
        <p:txBody>
          <a:bodyPr wrap="square">
            <a:spAutoFit/>
          </a:bodyPr>
          <a:lstStyle/>
          <a:p>
            <a:pPr algn="ctr"/>
            <a:r>
              <a:rPr lang="en-GB" sz="2000" dirty="0" smtClean="0">
                <a:latin typeface="+mj-lt"/>
              </a:rPr>
              <a:t>A </a:t>
            </a:r>
            <a:r>
              <a:rPr lang="en-GB" sz="2000" dirty="0">
                <a:latin typeface="+mj-lt"/>
              </a:rPr>
              <a:t>pacemaker after the removal of its titanium housing (front and back). </a:t>
            </a:r>
            <a:endParaRPr lang="en-GB" sz="2000" dirty="0" smtClean="0">
              <a:latin typeface="+mj-lt"/>
            </a:endParaRPr>
          </a:p>
          <a:p>
            <a:pPr algn="ctr"/>
            <a:r>
              <a:rPr lang="en-GB" sz="2000" dirty="0" smtClean="0">
                <a:latin typeface="+mj-lt"/>
              </a:rPr>
              <a:t>The </a:t>
            </a:r>
            <a:r>
              <a:rPr lang="en-GB" sz="2000" dirty="0">
                <a:latin typeface="+mj-lt"/>
              </a:rPr>
              <a:t>battery </a:t>
            </a:r>
            <a:r>
              <a:rPr lang="en-GB" sz="2000" dirty="0" smtClean="0">
                <a:latin typeface="+mj-lt"/>
              </a:rPr>
              <a:t>occupies </a:t>
            </a:r>
            <a:r>
              <a:rPr lang="en-GB" sz="2000" dirty="0">
                <a:latin typeface="+mj-lt"/>
              </a:rPr>
              <a:t>60% of its </a:t>
            </a:r>
            <a:r>
              <a:rPr lang="en-GB" sz="2000" dirty="0" smtClean="0">
                <a:latin typeface="+mj-lt"/>
              </a:rPr>
              <a:t>size. The </a:t>
            </a:r>
            <a:r>
              <a:rPr lang="en-GB" sz="2000" dirty="0">
                <a:latin typeface="+mj-lt"/>
              </a:rPr>
              <a:t>electronic circuits </a:t>
            </a:r>
            <a:r>
              <a:rPr lang="en-GB" sz="2000" dirty="0" smtClean="0">
                <a:latin typeface="+mj-lt"/>
              </a:rPr>
              <a:t>are assembled </a:t>
            </a:r>
            <a:r>
              <a:rPr lang="en-GB" sz="2000" dirty="0">
                <a:latin typeface="+mj-lt"/>
              </a:rPr>
              <a:t>in multilayer. The complete device weights 26 grams</a:t>
            </a:r>
            <a:endParaRPr lang="en-US" sz="2000" dirty="0">
              <a:latin typeface="+mj-lt"/>
            </a:endParaRPr>
          </a:p>
        </p:txBody>
      </p:sp>
    </p:spTree>
    <p:extLst>
      <p:ext uri="{BB962C8B-B14F-4D97-AF65-F5344CB8AC3E}">
        <p14:creationId xmlns:p14="http://schemas.microsoft.com/office/powerpoint/2010/main" val="3351728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1854" y="6470930"/>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Pacemaker</a:t>
            </a:r>
            <a:endParaRPr lang="en-GB" sz="2000" dirty="0"/>
          </a:p>
        </p:txBody>
      </p:sp>
      <p:sp>
        <p:nvSpPr>
          <p:cNvPr id="8" name="Rechthoek 7"/>
          <p:cNvSpPr/>
          <p:nvPr/>
        </p:nvSpPr>
        <p:spPr>
          <a:xfrm>
            <a:off x="476249" y="1631155"/>
            <a:ext cx="6351934" cy="2554545"/>
          </a:xfrm>
          <a:prstGeom prst="rect">
            <a:avLst/>
          </a:prstGeom>
        </p:spPr>
        <p:txBody>
          <a:bodyPr wrap="square">
            <a:spAutoFit/>
          </a:bodyPr>
          <a:lstStyle/>
          <a:p>
            <a:r>
              <a:rPr lang="en-GB" sz="2000" dirty="0" smtClean="0">
                <a:latin typeface="+mj-lt"/>
              </a:rPr>
              <a:t>A </a:t>
            </a:r>
            <a:r>
              <a:rPr lang="en-GB" sz="2000" dirty="0">
                <a:latin typeface="+mj-lt"/>
              </a:rPr>
              <a:t>pacemaker </a:t>
            </a:r>
            <a:r>
              <a:rPr lang="en-GB" sz="2000" dirty="0" smtClean="0">
                <a:latin typeface="+mj-lt"/>
              </a:rPr>
              <a:t>consists </a:t>
            </a:r>
            <a:r>
              <a:rPr lang="en-GB" sz="2000" dirty="0">
                <a:latin typeface="+mj-lt"/>
              </a:rPr>
              <a:t>of </a:t>
            </a:r>
            <a:r>
              <a:rPr lang="en-GB" sz="2000" dirty="0" smtClean="0">
                <a:latin typeface="+mj-lt"/>
              </a:rPr>
              <a:t>the following components:</a:t>
            </a:r>
          </a:p>
          <a:p>
            <a:pPr marL="800100" lvl="1" indent="-342900">
              <a:buFont typeface="Arial" panose="020B0604020202020204" pitchFamily="34" charset="0"/>
              <a:buChar char="•"/>
            </a:pPr>
            <a:r>
              <a:rPr lang="en-GB" sz="2000" dirty="0" smtClean="0">
                <a:latin typeface="+mj-lt"/>
              </a:rPr>
              <a:t>the </a:t>
            </a:r>
            <a:r>
              <a:rPr lang="en-GB" sz="2000" b="1" dirty="0">
                <a:solidFill>
                  <a:srgbClr val="7030A0"/>
                </a:solidFill>
                <a:latin typeface="+mj-lt"/>
              </a:rPr>
              <a:t>metal encasement </a:t>
            </a:r>
            <a:r>
              <a:rPr lang="en-GB" sz="2000" dirty="0">
                <a:latin typeface="+mj-lt"/>
              </a:rPr>
              <a:t>of the electronic circuit,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the </a:t>
            </a:r>
            <a:r>
              <a:rPr lang="en-GB" sz="2000" b="1" dirty="0">
                <a:solidFill>
                  <a:srgbClr val="7030A0"/>
                </a:solidFill>
                <a:latin typeface="+mj-lt"/>
              </a:rPr>
              <a:t>electronic circuitry </a:t>
            </a:r>
            <a:r>
              <a:rPr lang="en-GB" sz="2000" dirty="0">
                <a:latin typeface="+mj-lt"/>
              </a:rPr>
              <a:t>(including an ultra low power microcontroller) </a:t>
            </a:r>
          </a:p>
          <a:p>
            <a:pPr marL="800100" lvl="1" indent="-342900">
              <a:buFont typeface="Arial" panose="020B0604020202020204" pitchFamily="34" charset="0"/>
              <a:buChar char="•"/>
            </a:pPr>
            <a:r>
              <a:rPr lang="en-GB" sz="2000" dirty="0" smtClean="0">
                <a:latin typeface="+mj-lt"/>
              </a:rPr>
              <a:t>the </a:t>
            </a:r>
            <a:r>
              <a:rPr lang="en-GB" sz="2000" b="1" dirty="0" smtClean="0">
                <a:solidFill>
                  <a:srgbClr val="7030A0"/>
                </a:solidFill>
                <a:latin typeface="+mj-lt"/>
              </a:rPr>
              <a:t>battery</a:t>
            </a:r>
          </a:p>
          <a:p>
            <a:pPr marL="800100" lvl="1" indent="-342900">
              <a:buFont typeface="Arial" panose="020B0604020202020204" pitchFamily="34" charset="0"/>
              <a:buChar char="•"/>
            </a:pPr>
            <a:r>
              <a:rPr lang="en-GB" sz="2000" dirty="0" smtClean="0">
                <a:latin typeface="+mj-lt"/>
              </a:rPr>
              <a:t>(a </a:t>
            </a:r>
            <a:r>
              <a:rPr lang="en-GB" sz="2000" b="1" dirty="0" smtClean="0">
                <a:solidFill>
                  <a:srgbClr val="7030A0"/>
                </a:solidFill>
                <a:latin typeface="+mj-lt"/>
              </a:rPr>
              <a:t>sensor </a:t>
            </a:r>
            <a:r>
              <a:rPr lang="en-GB" sz="2000" dirty="0">
                <a:latin typeface="+mj-lt"/>
              </a:rPr>
              <a:t>to sense patient </a:t>
            </a:r>
            <a:r>
              <a:rPr lang="en-GB" sz="2000" dirty="0" smtClean="0">
                <a:latin typeface="+mj-lt"/>
              </a:rPr>
              <a:t>activity)</a:t>
            </a:r>
          </a:p>
          <a:p>
            <a:pPr marL="800100" lvl="1" indent="-342900">
              <a:buFont typeface="Arial" panose="020B0604020202020204" pitchFamily="34" charset="0"/>
              <a:buChar char="•"/>
            </a:pPr>
            <a:r>
              <a:rPr lang="en-GB" sz="2000" dirty="0" smtClean="0">
                <a:latin typeface="+mj-lt"/>
              </a:rPr>
              <a:t>one or more </a:t>
            </a:r>
            <a:r>
              <a:rPr lang="en-GB" sz="2000" b="1" dirty="0" smtClean="0">
                <a:solidFill>
                  <a:srgbClr val="7030A0"/>
                </a:solidFill>
                <a:latin typeface="+mj-lt"/>
              </a:rPr>
              <a:t>leads</a:t>
            </a:r>
            <a:r>
              <a:rPr lang="en-GB" sz="2000" dirty="0" smtClean="0">
                <a:latin typeface="+mj-lt"/>
              </a:rPr>
              <a:t> to conduct </a:t>
            </a:r>
            <a:r>
              <a:rPr lang="en-GB" sz="2000" dirty="0">
                <a:latin typeface="+mj-lt"/>
              </a:rPr>
              <a:t>electrical </a:t>
            </a:r>
            <a:r>
              <a:rPr lang="en-GB" sz="2000" dirty="0" smtClean="0">
                <a:latin typeface="+mj-lt"/>
              </a:rPr>
              <a:t>impulses </a:t>
            </a:r>
            <a:r>
              <a:rPr lang="en-GB" sz="2000" dirty="0">
                <a:latin typeface="+mj-lt"/>
              </a:rPr>
              <a:t>to the </a:t>
            </a:r>
            <a:r>
              <a:rPr lang="en-GB" sz="2000" dirty="0" smtClean="0">
                <a:latin typeface="+mj-lt"/>
              </a:rPr>
              <a:t>heart muscle.</a:t>
            </a:r>
          </a:p>
        </p:txBody>
      </p:sp>
      <p:pic>
        <p:nvPicPr>
          <p:cNvPr id="4" name="Afbeelding 3"/>
          <p:cNvPicPr>
            <a:picLocks noChangeAspect="1"/>
          </p:cNvPicPr>
          <p:nvPr/>
        </p:nvPicPr>
        <p:blipFill>
          <a:blip r:embed="rId2"/>
          <a:stretch>
            <a:fillRect/>
          </a:stretch>
        </p:blipFill>
        <p:spPr>
          <a:xfrm>
            <a:off x="7180104" y="1786188"/>
            <a:ext cx="4687978" cy="2874858"/>
          </a:xfrm>
          <a:prstGeom prst="rect">
            <a:avLst/>
          </a:prstGeom>
        </p:spPr>
      </p:pic>
      <p:sp>
        <p:nvSpPr>
          <p:cNvPr id="6" name="Rechthoek 5"/>
          <p:cNvSpPr/>
          <p:nvPr/>
        </p:nvSpPr>
        <p:spPr>
          <a:xfrm>
            <a:off x="616354" y="4512707"/>
            <a:ext cx="6211829" cy="1631216"/>
          </a:xfrm>
          <a:prstGeom prst="rect">
            <a:avLst/>
          </a:prstGeom>
        </p:spPr>
        <p:txBody>
          <a:bodyPr wrap="square">
            <a:spAutoFit/>
          </a:bodyPr>
          <a:lstStyle/>
          <a:p>
            <a:r>
              <a:rPr lang="en-GB" sz="2000" dirty="0">
                <a:latin typeface="+mj-lt"/>
              </a:rPr>
              <a:t>A </a:t>
            </a:r>
            <a:r>
              <a:rPr lang="en-GB" sz="2000" b="1" dirty="0">
                <a:solidFill>
                  <a:srgbClr val="7030A0"/>
                </a:solidFill>
                <a:latin typeface="+mj-lt"/>
              </a:rPr>
              <a:t>connector block</a:t>
            </a:r>
            <a:r>
              <a:rPr lang="en-GB" sz="2000" dirty="0">
                <a:latin typeface="+mj-lt"/>
              </a:rPr>
              <a:t>, made of polyurethane, is located at the top of the pacemaker. It serves to attach the pacemaker to the pacemaker lead. </a:t>
            </a:r>
            <a:r>
              <a:rPr lang="en-GB" sz="2000" dirty="0" smtClean="0">
                <a:latin typeface="+mj-lt"/>
              </a:rPr>
              <a:t>The </a:t>
            </a:r>
            <a:r>
              <a:rPr lang="en-GB" sz="2000" dirty="0">
                <a:latin typeface="+mj-lt"/>
              </a:rPr>
              <a:t>pulse generator is encased in </a:t>
            </a:r>
            <a:r>
              <a:rPr lang="en-GB" sz="2000" dirty="0" smtClean="0">
                <a:latin typeface="+mj-lt"/>
              </a:rPr>
              <a:t>titanium</a:t>
            </a:r>
            <a:r>
              <a:rPr lang="en-GB" sz="2000" dirty="0">
                <a:latin typeface="+mj-lt"/>
              </a:rPr>
              <a:t>. </a:t>
            </a:r>
            <a:r>
              <a:rPr lang="en-GB" sz="2000" dirty="0" smtClean="0">
                <a:latin typeface="+mj-lt"/>
              </a:rPr>
              <a:t>Titanium </a:t>
            </a:r>
            <a:r>
              <a:rPr lang="en-GB" sz="2000" dirty="0">
                <a:latin typeface="+mj-lt"/>
              </a:rPr>
              <a:t>helps to shield the internal components and </a:t>
            </a:r>
            <a:r>
              <a:rPr lang="en-GB" sz="2000" dirty="0" smtClean="0">
                <a:latin typeface="+mj-lt"/>
              </a:rPr>
              <a:t>reduces external electromagnetic interference (safety).</a:t>
            </a:r>
            <a:endParaRPr lang="en-US" sz="2000" dirty="0">
              <a:latin typeface="+mj-lt"/>
            </a:endParaRPr>
          </a:p>
        </p:txBody>
      </p:sp>
    </p:spTree>
    <p:extLst>
      <p:ext uri="{BB962C8B-B14F-4D97-AF65-F5344CB8AC3E}">
        <p14:creationId xmlns:p14="http://schemas.microsoft.com/office/powerpoint/2010/main" val="1053781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2118</TotalTime>
  <Words>1207</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Terugblik</vt:lpstr>
      <vt:lpstr>Pacemaker</vt:lpstr>
      <vt:lpstr>Function</vt:lpstr>
      <vt:lpstr>Pacemaker history: miniaturization</vt:lpstr>
      <vt:lpstr>Use: insertion</vt:lpstr>
      <vt:lpstr>Use: insertion</vt:lpstr>
      <vt:lpstr>Use</vt:lpstr>
      <vt:lpstr>Scientific Principles</vt:lpstr>
      <vt:lpstr>Construction</vt:lpstr>
      <vt:lpstr>Components</vt:lpstr>
      <vt:lpstr>Components: leads</vt:lpstr>
      <vt:lpstr>Components: leads</vt:lpstr>
      <vt:lpstr>System Diagram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194</cp:revision>
  <dcterms:created xsi:type="dcterms:W3CDTF">2014-11-03T16:21:19Z</dcterms:created>
  <dcterms:modified xsi:type="dcterms:W3CDTF">2020-03-18T13:46:07Z</dcterms:modified>
</cp:coreProperties>
</file>